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1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91A63A6-837D-4251-BCA2-C76FBC859559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10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8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977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657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232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571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446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935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3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49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680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498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871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47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823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191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082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1A63A6-837D-4251-BCA2-C76FBC859559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40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0472" y="3783538"/>
            <a:ext cx="8549640" cy="1620565"/>
          </a:xfrm>
        </p:spPr>
        <p:txBody>
          <a:bodyPr/>
          <a:lstStyle/>
          <a:p>
            <a:r>
              <a:rPr lang="uk-UA" sz="4400" dirty="0" smtClean="0"/>
              <a:t>ІСТОРИЧНА ГРАМАТИКА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французької мови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6256" y="2350008"/>
            <a:ext cx="9640824" cy="1618488"/>
          </a:xfrm>
        </p:spPr>
        <p:txBody>
          <a:bodyPr>
            <a:normAutofit/>
          </a:bodyPr>
          <a:lstStyle/>
          <a:p>
            <a:r>
              <a:rPr lang="uk-UA" sz="2820" dirty="0" smtClean="0"/>
              <a:t>Навчальна дисципліна</a:t>
            </a:r>
            <a:endParaRPr lang="ru-RU" sz="282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43938">
            <a:off x="482948" y="712792"/>
            <a:ext cx="3669912" cy="22035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5384" y="554460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Старший </a:t>
            </a:r>
            <a:r>
              <a:rPr lang="ru-RU" dirty="0" err="1"/>
              <a:t>викладач</a:t>
            </a:r>
            <a:r>
              <a:rPr lang="ru-RU" dirty="0"/>
              <a:t> </a:t>
            </a:r>
            <a:r>
              <a:rPr lang="ru-RU" dirty="0" err="1"/>
              <a:t>кафедри</a:t>
            </a:r>
            <a:endParaRPr lang="ru-RU" dirty="0"/>
          </a:p>
          <a:p>
            <a:r>
              <a:rPr lang="uk-UA" dirty="0"/>
              <a:t>німецької та романської </a:t>
            </a:r>
            <a:r>
              <a:rPr lang="uk-UA" dirty="0" err="1"/>
              <a:t>філологі</a:t>
            </a:r>
            <a:r>
              <a:rPr lang="ru-RU" dirty="0"/>
              <a:t>ї</a:t>
            </a:r>
          </a:p>
          <a:p>
            <a:r>
              <a:rPr lang="uk-UA" dirty="0"/>
              <a:t>Кандидат філологічних наук</a:t>
            </a:r>
          </a:p>
          <a:p>
            <a:r>
              <a:rPr lang="uk-UA" dirty="0"/>
              <a:t>Єрмоленко Інеса Ігорівна</a:t>
            </a:r>
          </a:p>
        </p:txBody>
      </p:sp>
    </p:spTree>
    <p:extLst>
      <p:ext uri="{BB962C8B-B14F-4D97-AF65-F5344CB8AC3E}">
        <p14:creationId xmlns:p14="http://schemas.microsoft.com/office/powerpoint/2010/main" val="194890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 та завдання курсу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Познайомитися</a:t>
            </a:r>
            <a:r>
              <a:rPr lang="ru-RU" dirty="0" smtClean="0"/>
              <a:t> з </a:t>
            </a:r>
            <a:r>
              <a:rPr lang="ru-RU" dirty="0" err="1"/>
              <a:t>основними</a:t>
            </a:r>
            <a:r>
              <a:rPr lang="ru-RU" dirty="0"/>
              <a:t> рисами </a:t>
            </a:r>
            <a:r>
              <a:rPr lang="ru-RU" dirty="0" err="1"/>
              <a:t>морфологічної</a:t>
            </a:r>
            <a:r>
              <a:rPr lang="ru-RU" dirty="0"/>
              <a:t> та </a:t>
            </a:r>
            <a:r>
              <a:rPr lang="ru-RU" dirty="0" err="1"/>
              <a:t>синтаксичної</a:t>
            </a:r>
            <a:r>
              <a:rPr lang="ru-RU" dirty="0"/>
              <a:t> </a:t>
            </a:r>
            <a:r>
              <a:rPr lang="ru-RU" dirty="0" err="1"/>
              <a:t>будови</a:t>
            </a:r>
            <a:r>
              <a:rPr lang="ru-RU" dirty="0"/>
              <a:t> </a:t>
            </a:r>
            <a:r>
              <a:rPr lang="ru-RU" dirty="0" err="1" smtClean="0"/>
              <a:t>французької</a:t>
            </a:r>
            <a:r>
              <a:rPr lang="ru-RU" dirty="0" smtClean="0"/>
              <a:t> </a:t>
            </a:r>
            <a:r>
              <a:rPr lang="ru-RU" dirty="0" err="1"/>
              <a:t>мови</a:t>
            </a:r>
            <a:r>
              <a:rPr lang="ru-RU" dirty="0"/>
              <a:t> на </a:t>
            </a:r>
            <a:r>
              <a:rPr lang="ru-RU" dirty="0" err="1"/>
              <a:t>діахронному</a:t>
            </a:r>
            <a:r>
              <a:rPr lang="ru-RU" dirty="0"/>
              <a:t> </a:t>
            </a:r>
            <a:r>
              <a:rPr lang="ru-RU" dirty="0" err="1"/>
              <a:t>зрізі</a:t>
            </a:r>
            <a:r>
              <a:rPr lang="uk-UA" dirty="0" smtClean="0"/>
              <a:t>;</a:t>
            </a:r>
          </a:p>
          <a:p>
            <a:r>
              <a:rPr lang="uk-UA" dirty="0" smtClean="0"/>
              <a:t>Навчитися </a:t>
            </a:r>
            <a:r>
              <a:rPr lang="uk-UA" dirty="0"/>
              <a:t>аналізувати </a:t>
            </a:r>
            <a:r>
              <a:rPr lang="uk-UA" dirty="0" smtClean="0"/>
              <a:t>граматичні явища </a:t>
            </a:r>
            <a:r>
              <a:rPr lang="uk-UA" dirty="0"/>
              <a:t>з урахуванням хронологічної динаміки та історичних змін;</a:t>
            </a:r>
            <a:endParaRPr lang="uk-UA" dirty="0" smtClean="0"/>
          </a:p>
          <a:p>
            <a:r>
              <a:rPr lang="uk-UA" dirty="0" smtClean="0"/>
              <a:t>Осмислити зв'язок </a:t>
            </a:r>
            <a:r>
              <a:rPr lang="uk-UA" dirty="0"/>
              <a:t>французької мови з історією народу; </a:t>
            </a:r>
            <a:r>
              <a:rPr lang="uk-UA" dirty="0" smtClean="0"/>
              <a:t>закономірності </a:t>
            </a:r>
            <a:r>
              <a:rPr lang="uk-UA" dirty="0"/>
              <a:t>розвитку </a:t>
            </a:r>
            <a:r>
              <a:rPr lang="uk-UA" dirty="0" smtClean="0"/>
              <a:t>граматичної лексичної системи </a:t>
            </a:r>
            <a:r>
              <a:rPr lang="uk-UA" dirty="0"/>
              <a:t>французької мови від народної латини до її сучасного </a:t>
            </a:r>
            <a:r>
              <a:rPr lang="uk-UA" dirty="0" smtClean="0"/>
              <a:t>стану</a:t>
            </a:r>
            <a:r>
              <a:rPr lang="uk-UA" dirty="0"/>
              <a:t>. 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283" y="947408"/>
            <a:ext cx="1373314" cy="137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3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Тематика курсу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err="1"/>
              <a:t>Романські</a:t>
            </a:r>
            <a:r>
              <a:rPr lang="ru-RU" b="1" dirty="0"/>
              <a:t> </a:t>
            </a:r>
            <a:r>
              <a:rPr lang="ru-RU" b="1" dirty="0" err="1"/>
              <a:t>мови</a:t>
            </a:r>
            <a:r>
              <a:rPr lang="ru-RU" b="1" dirty="0"/>
              <a:t> та </a:t>
            </a:r>
            <a:r>
              <a:rPr lang="ru-RU" b="1" dirty="0" err="1"/>
              <a:t>їхнє</a:t>
            </a:r>
            <a:r>
              <a:rPr lang="ru-RU" b="1" dirty="0"/>
              <a:t> </a:t>
            </a:r>
            <a:r>
              <a:rPr lang="ru-RU" b="1" dirty="0" err="1"/>
              <a:t>розповсюдження</a:t>
            </a:r>
            <a:r>
              <a:rPr lang="ru-RU" b="1" dirty="0"/>
              <a:t> в </a:t>
            </a:r>
            <a:r>
              <a:rPr lang="ru-RU" b="1" dirty="0" err="1"/>
              <a:t>світі</a:t>
            </a:r>
            <a:r>
              <a:rPr lang="ru-RU" b="1" dirty="0"/>
              <a:t>, </a:t>
            </a:r>
            <a:r>
              <a:rPr lang="ru-RU" b="1" dirty="0" err="1"/>
              <a:t>теорії</a:t>
            </a:r>
            <a:r>
              <a:rPr lang="ru-RU" b="1" dirty="0"/>
              <a:t> </a:t>
            </a:r>
            <a:r>
              <a:rPr lang="ru-RU" b="1" dirty="0" err="1"/>
              <a:t>походження</a:t>
            </a:r>
            <a:r>
              <a:rPr lang="ru-RU" b="1" dirty="0"/>
              <a:t> </a:t>
            </a:r>
            <a:r>
              <a:rPr lang="ru-RU" b="1" dirty="0" err="1"/>
              <a:t>французької</a:t>
            </a:r>
            <a:r>
              <a:rPr lang="ru-RU" b="1" dirty="0"/>
              <a:t> </a:t>
            </a:r>
            <a:r>
              <a:rPr lang="ru-RU" b="1" dirty="0" err="1"/>
              <a:t>мови</a:t>
            </a:r>
            <a:r>
              <a:rPr lang="ru-RU" b="1" dirty="0"/>
              <a:t>.</a:t>
            </a:r>
            <a:endParaRPr lang="ru-RU" dirty="0"/>
          </a:p>
          <a:p>
            <a:r>
              <a:rPr lang="ru-RU" b="1" dirty="0" err="1" smtClean="0"/>
              <a:t>Романізація</a:t>
            </a:r>
            <a:r>
              <a:rPr lang="ru-RU" b="1" dirty="0" smtClean="0"/>
              <a:t> </a:t>
            </a:r>
            <a:r>
              <a:rPr lang="ru-RU" b="1" dirty="0"/>
              <a:t>та </a:t>
            </a:r>
            <a:r>
              <a:rPr lang="ru-RU" b="1" dirty="0" err="1"/>
              <a:t>германізація</a:t>
            </a:r>
            <a:r>
              <a:rPr lang="ru-RU" b="1" dirty="0"/>
              <a:t> </a:t>
            </a:r>
            <a:r>
              <a:rPr lang="ru-RU" b="1" dirty="0" err="1"/>
              <a:t>Галії</a:t>
            </a:r>
            <a:endParaRPr lang="ru-RU" dirty="0"/>
          </a:p>
          <a:p>
            <a:r>
              <a:rPr lang="uk-UA" b="1" dirty="0" smtClean="0"/>
              <a:t>Граматичні особливості </a:t>
            </a:r>
            <a:br>
              <a:rPr lang="uk-UA" b="1" dirty="0" smtClean="0"/>
            </a:br>
            <a:r>
              <a:rPr lang="ru-RU" b="1" dirty="0" err="1" smtClean="0"/>
              <a:t>старофранцузької</a:t>
            </a:r>
            <a:r>
              <a:rPr lang="ru-RU" b="1" dirty="0" smtClean="0"/>
              <a:t> </a:t>
            </a:r>
            <a:r>
              <a:rPr lang="ru-RU" b="1" dirty="0" err="1"/>
              <a:t>мови</a:t>
            </a:r>
            <a:endParaRPr lang="ru-RU" dirty="0"/>
          </a:p>
          <a:p>
            <a:r>
              <a:rPr lang="ru-RU" b="1" dirty="0" err="1" smtClean="0"/>
              <a:t>Морфологічні</a:t>
            </a:r>
            <a:r>
              <a:rPr lang="ru-RU" b="1" dirty="0" smtClean="0"/>
              <a:t> та </a:t>
            </a:r>
            <a:r>
              <a:rPr lang="ru-RU" b="1" dirty="0" err="1"/>
              <a:t>синтаксичні</a:t>
            </a:r>
            <a:r>
              <a:rPr lang="ru-RU" b="1" dirty="0"/>
              <a:t> </a:t>
            </a:r>
            <a:r>
              <a:rPr lang="ru-RU" b="1" dirty="0" err="1" smtClean="0"/>
              <a:t>особливості</a:t>
            </a:r>
            <a:r>
              <a:rPr lang="ru-RU" b="1" dirty="0" smtClean="0"/>
              <a:t> </a:t>
            </a:r>
          </a:p>
          <a:p>
            <a:pPr marL="0" indent="0">
              <a:buNone/>
            </a:pPr>
            <a:r>
              <a:rPr lang="ru-RU" b="1" dirty="0" smtClean="0"/>
              <a:t>     </a:t>
            </a:r>
            <a:r>
              <a:rPr lang="ru-RU" b="1" dirty="0" err="1" smtClean="0"/>
              <a:t>середньофранцузької</a:t>
            </a:r>
            <a:r>
              <a:rPr lang="ru-RU" b="1" dirty="0" smtClean="0"/>
              <a:t> </a:t>
            </a:r>
            <a:r>
              <a:rPr lang="ru-RU" b="1" dirty="0" err="1"/>
              <a:t>мови</a:t>
            </a:r>
            <a:endParaRPr lang="ru-RU" dirty="0"/>
          </a:p>
          <a:p>
            <a:r>
              <a:rPr lang="ru-RU" b="1" dirty="0" err="1"/>
              <a:t>Особливості</a:t>
            </a:r>
            <a:r>
              <a:rPr lang="ru-RU" b="1" dirty="0"/>
              <a:t>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 </a:t>
            </a:r>
            <a:r>
              <a:rPr lang="ru-RU" b="1" dirty="0" err="1" smtClean="0"/>
              <a:t>граматичної</a:t>
            </a:r>
            <a:r>
              <a:rPr lang="ru-RU" b="1" dirty="0" smtClean="0"/>
              <a:t> </a:t>
            </a:r>
            <a:r>
              <a:rPr lang="ru-RU" b="1" dirty="0" err="1" smtClean="0"/>
              <a:t>системи</a:t>
            </a:r>
            <a:r>
              <a:rPr lang="ru-RU" b="1" dirty="0" smtClean="0"/>
              <a:t> </a:t>
            </a:r>
            <a:r>
              <a:rPr lang="ru-RU" b="1" dirty="0" err="1"/>
              <a:t>французької</a:t>
            </a:r>
            <a:r>
              <a:rPr lang="ru-RU" b="1" dirty="0"/>
              <a:t> </a:t>
            </a:r>
            <a:r>
              <a:rPr lang="ru-RU" b="1" dirty="0" err="1"/>
              <a:t>мови</a:t>
            </a:r>
            <a:r>
              <a:rPr lang="ru-RU" b="1" dirty="0"/>
              <a:t> у </a:t>
            </a:r>
            <a:r>
              <a:rPr lang="ru-RU" b="1" dirty="0" err="1"/>
              <a:t>добу</a:t>
            </a:r>
            <a:r>
              <a:rPr lang="ru-RU" b="1" dirty="0"/>
              <a:t> </a:t>
            </a:r>
            <a:r>
              <a:rPr lang="ru-RU" b="1" dirty="0" err="1"/>
              <a:t>Відродження</a:t>
            </a:r>
            <a:endParaRPr lang="ru-RU" dirty="0"/>
          </a:p>
          <a:p>
            <a:r>
              <a:rPr lang="ru-RU" b="1" dirty="0" err="1"/>
              <a:t>Лінгвістичні</a:t>
            </a:r>
            <a:r>
              <a:rPr lang="ru-RU" b="1" dirty="0"/>
              <a:t> </a:t>
            </a:r>
            <a:r>
              <a:rPr lang="ru-RU" b="1" dirty="0" err="1"/>
              <a:t>особливості</a:t>
            </a:r>
            <a:r>
              <a:rPr lang="ru-RU" b="1" dirty="0"/>
              <a:t> </a:t>
            </a:r>
            <a:r>
              <a:rPr lang="ru-RU" b="1" dirty="0" err="1"/>
              <a:t>унормування</a:t>
            </a:r>
            <a:r>
              <a:rPr lang="ru-RU" b="1" dirty="0"/>
              <a:t> </a:t>
            </a:r>
            <a:r>
              <a:rPr lang="ru-RU" b="1" dirty="0" err="1"/>
              <a:t>літературної</a:t>
            </a:r>
            <a:r>
              <a:rPr lang="ru-RU" b="1" dirty="0"/>
              <a:t> </a:t>
            </a:r>
            <a:r>
              <a:rPr lang="ru-RU" b="1" dirty="0" err="1"/>
              <a:t>французької</a:t>
            </a:r>
            <a:r>
              <a:rPr lang="ru-RU" b="1" dirty="0"/>
              <a:t> </a:t>
            </a:r>
            <a:r>
              <a:rPr lang="ru-RU" b="1" dirty="0" err="1"/>
              <a:t>мови</a:t>
            </a:r>
            <a:r>
              <a:rPr lang="ru-RU" b="1" dirty="0"/>
              <a:t> у </a:t>
            </a:r>
            <a:r>
              <a:rPr lang="fr-FR" b="1" dirty="0"/>
              <a:t>XVII</a:t>
            </a:r>
            <a:r>
              <a:rPr lang="ru-RU" b="1" dirty="0"/>
              <a:t>-</a:t>
            </a:r>
            <a:r>
              <a:rPr lang="fr-FR" b="1" dirty="0"/>
              <a:t>XVIII</a:t>
            </a:r>
            <a:r>
              <a:rPr lang="ru-RU" b="1" dirty="0"/>
              <a:t> </a:t>
            </a:r>
            <a:r>
              <a:rPr lang="ru-RU" b="1" dirty="0" err="1"/>
              <a:t>століттях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581" y="1099999"/>
            <a:ext cx="2044827" cy="118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65" y="666325"/>
            <a:ext cx="1655743" cy="1935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9754" y="2866258"/>
            <a:ext cx="2062734" cy="162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2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Програмні результати навчання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/>
              <a:t>Знання </a:t>
            </a:r>
            <a:r>
              <a:rPr lang="uk-UA" dirty="0" err="1"/>
              <a:t>мовних</a:t>
            </a:r>
            <a:r>
              <a:rPr lang="uk-UA" dirty="0"/>
              <a:t> норм, соціокультурної ситуації розвитку української та іноземних мов, що вивчаються, особливості використання </a:t>
            </a:r>
            <a:r>
              <a:rPr lang="uk-UA" dirty="0" err="1"/>
              <a:t>мовних</a:t>
            </a:r>
            <a:r>
              <a:rPr lang="uk-UA" dirty="0"/>
              <a:t> одиниць у певному контексті, </a:t>
            </a:r>
            <a:r>
              <a:rPr lang="uk-UA" dirty="0" err="1"/>
              <a:t>мовний</a:t>
            </a:r>
            <a:r>
              <a:rPr lang="uk-UA" dirty="0"/>
              <a:t> дискурс художньої літератури й сучасності</a:t>
            </a:r>
            <a:endParaRPr lang="ru-RU" dirty="0"/>
          </a:p>
          <a:p>
            <a:r>
              <a:rPr lang="uk-UA" dirty="0"/>
              <a:t>Здатність використовувати знання й уміння з теоретичної граматики, теоретичної фонетики, лексикології, стилістики для іншомовного комунікативного спілкування французькою мовою</a:t>
            </a:r>
            <a:endParaRPr lang="ru-RU" dirty="0"/>
          </a:p>
          <a:p>
            <a:r>
              <a:rPr lang="uk-UA" dirty="0"/>
              <a:t>Володіння комунікативною мовленнєвою компетентністю з української та іноземних мов (лінгвістичний, соціокультурний, прагматичний компоненти відповідно до загальноєвропейських рекомендацій із </a:t>
            </a:r>
            <a:r>
              <a:rPr lang="uk-UA" dirty="0" err="1"/>
              <a:t>мовної</a:t>
            </a:r>
            <a:r>
              <a:rPr lang="uk-UA" dirty="0"/>
              <a:t> освіти), здатність удосконалювати й підвищувати власний </a:t>
            </a:r>
            <a:r>
              <a:rPr lang="uk-UA" dirty="0" err="1"/>
              <a:t>компетентнісний</a:t>
            </a:r>
            <a:r>
              <a:rPr lang="uk-UA" dirty="0"/>
              <a:t> рівень у вітчизняному та міжнародному контексті</a:t>
            </a:r>
            <a:endParaRPr lang="ru-RU" dirty="0"/>
          </a:p>
          <a:p>
            <a:r>
              <a:rPr lang="uk-UA" dirty="0"/>
              <a:t>Уміння працювати з теоретичними та науково-методичними джерелами (зокрема цифровими), видобувати, обробляти й систематизувати інформацію, використовувати її в освітньому процесі</a:t>
            </a:r>
            <a:endParaRPr lang="ru-RU" dirty="0"/>
          </a:p>
          <a:p>
            <a:r>
              <a:rPr lang="uk-UA" dirty="0"/>
              <a:t>Здатність учитися впродовж життя і вдосконалювати з високим рівнем автономності набуту під час навчання  кваліфікацію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80086">
            <a:off x="9640371" y="228554"/>
            <a:ext cx="2700766" cy="238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Форма підсумкового контролю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/>
              <a:t>Диференційовавний</a:t>
            </a:r>
            <a:r>
              <a:rPr lang="uk-UA" dirty="0"/>
              <a:t> залік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9563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167</TotalTime>
  <Words>224</Words>
  <Application>Microsoft Office PowerPoint</Application>
  <PresentationFormat>Широкоэкранный</PresentationFormat>
  <Paragraphs>26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Garamond</vt:lpstr>
      <vt:lpstr>Натуральные материалы</vt:lpstr>
      <vt:lpstr>ІСТОРИЧНА ГРАМАТИКА  французької мови</vt:lpstr>
      <vt:lpstr>Мета та завдання курсу</vt:lpstr>
      <vt:lpstr>Тематика курсу</vt:lpstr>
      <vt:lpstr>Програмні результати навчання</vt:lpstr>
      <vt:lpstr>Форма підсумкового контролю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французької мови</dc:title>
  <dc:creator>Пользователь</dc:creator>
  <cp:lastModifiedBy>Пользователь</cp:lastModifiedBy>
  <cp:revision>12</cp:revision>
  <dcterms:created xsi:type="dcterms:W3CDTF">2020-05-28T16:06:33Z</dcterms:created>
  <dcterms:modified xsi:type="dcterms:W3CDTF">2020-08-13T14:42:13Z</dcterms:modified>
</cp:coreProperties>
</file>